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2918400"/>
  <p:notesSz cx="6858000" cy="9144000"/>
  <p:embeddedFontLst>
    <p:embeddedFont>
      <p:font typeface="Arial Black" panose="020B0604020202020204" pitchFamily="34" charset="0"/>
      <p:regular r:id="rId4"/>
      <p:bold r:id="rId5"/>
    </p:embeddedFont>
    <p:embeddedFont>
      <p:font typeface="Arial Narrow" panose="020B0604020202020204" pitchFamily="34" charset="0"/>
      <p:regular r:id="rId6"/>
      <p:bold r:id="rId7"/>
      <p:italic r:id="rId8"/>
      <p:boldItalic r:id="rId9"/>
    </p:embeddedFont>
    <p:embeddedFont>
      <p:font typeface="Cambria" panose="02040503050406030204" pitchFamily="18"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UFE5kvzbwqLx6InjH/sfcOBuG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5"/>
  </p:normalViewPr>
  <p:slideViewPr>
    <p:cSldViewPr snapToGrid="0">
      <p:cViewPr>
        <p:scale>
          <a:sx n="50" d="100"/>
          <a:sy n="50" d="100"/>
        </p:scale>
        <p:origin x="104" y="16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customschemas.google.com/relationships/presentationmetadata" Target="metadata"/><Relationship Id="rId3" Type="http://schemas.openxmlformats.org/officeDocument/2006/relationships/notesMaster" Target="notesMasters/notesMaster1.xml"/><Relationship Id="rId21" Type="http://schemas.openxmlformats.org/officeDocument/2006/relationships/theme" Target="theme/theme1.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0" Type="http://schemas.openxmlformats.org/officeDocument/2006/relationships/font" Target="fonts/font7.fntdata"/><Relationship Id="rId19"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 name="Google Shape;1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7"/>
          <p:cNvSpPr txBox="1">
            <a:spLocks noGrp="1"/>
          </p:cNvSpPr>
          <p:nvPr>
            <p:ph type="ctrTitle"/>
          </p:nvPr>
        </p:nvSpPr>
        <p:spPr>
          <a:xfrm>
            <a:off x="3291840" y="5387342"/>
            <a:ext cx="37307520" cy="1146048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14400"/>
              <a:buFont typeface="Arial Narrow"/>
              <a:buNone/>
              <a:defRPr sz="14400" b="1"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 name="Google Shape;10;p7"/>
          <p:cNvSpPr txBox="1">
            <a:spLocks noGrp="1"/>
          </p:cNvSpPr>
          <p:nvPr>
            <p:ph type="subTitle" idx="1"/>
          </p:nvPr>
        </p:nvSpPr>
        <p:spPr>
          <a:xfrm>
            <a:off x="5486400" y="17289782"/>
            <a:ext cx="32918400" cy="7947658"/>
          </a:xfrm>
          <a:prstGeom prst="rect">
            <a:avLst/>
          </a:prstGeom>
          <a:noFill/>
          <a:ln>
            <a:noFill/>
          </a:ln>
        </p:spPr>
        <p:txBody>
          <a:bodyPr spcFirstLastPara="1" wrap="square" lIns="0" tIns="0" rIns="0" bIns="0" anchor="t" anchorCtr="0">
            <a:normAutofit/>
          </a:bodyPr>
          <a:lstStyle>
            <a:lvl1pPr lvl="0" algn="l">
              <a:lnSpc>
                <a:spcPct val="90000"/>
              </a:lnSpc>
              <a:spcBef>
                <a:spcPts val="2400"/>
              </a:spcBef>
              <a:spcAft>
                <a:spcPts val="0"/>
              </a:spcAft>
              <a:buClr>
                <a:schemeClr val="dk1"/>
              </a:buClr>
              <a:buSzPts val="4800"/>
              <a:buNone/>
              <a:defRPr sz="4800" b="0" i="0">
                <a:latin typeface="Cambria"/>
                <a:ea typeface="Cambria"/>
                <a:cs typeface="Cambria"/>
                <a:sym typeface="Cambria"/>
              </a:defRPr>
            </a:lvl1pPr>
            <a:lvl2pPr lvl="1" algn="ctr">
              <a:lnSpc>
                <a:spcPct val="100000"/>
              </a:lnSpc>
              <a:spcBef>
                <a:spcPts val="1200"/>
              </a:spcBef>
              <a:spcAft>
                <a:spcPts val="0"/>
              </a:spcAft>
              <a:buClr>
                <a:schemeClr val="dk1"/>
              </a:buClr>
              <a:buSzPts val="4800"/>
              <a:buNone/>
              <a:defRPr sz="4800"/>
            </a:lvl2pPr>
            <a:lvl3pPr lvl="2" algn="ctr">
              <a:lnSpc>
                <a:spcPct val="90000"/>
              </a:lnSpc>
              <a:spcBef>
                <a:spcPts val="1200"/>
              </a:spcBef>
              <a:spcAft>
                <a:spcPts val="0"/>
              </a:spcAft>
              <a:buClr>
                <a:schemeClr val="dk1"/>
              </a:buClr>
              <a:buSzPts val="4320"/>
              <a:buNone/>
              <a:defRPr sz="4320"/>
            </a:lvl3pPr>
            <a:lvl4pPr lvl="3" algn="ctr">
              <a:lnSpc>
                <a:spcPct val="90000"/>
              </a:lnSpc>
              <a:spcBef>
                <a:spcPts val="1200"/>
              </a:spcBef>
              <a:spcAft>
                <a:spcPts val="0"/>
              </a:spcAft>
              <a:buClr>
                <a:schemeClr val="dk1"/>
              </a:buClr>
              <a:buSzPts val="3840"/>
              <a:buNone/>
              <a:defRPr sz="3840"/>
            </a:lvl4pPr>
            <a:lvl5pPr lvl="4" algn="ctr">
              <a:lnSpc>
                <a:spcPct val="90000"/>
              </a:lnSpc>
              <a:spcBef>
                <a:spcPts val="1200"/>
              </a:spcBef>
              <a:spcAft>
                <a:spcPts val="0"/>
              </a:spcAft>
              <a:buClr>
                <a:schemeClr val="dk1"/>
              </a:buClr>
              <a:buSzPts val="3840"/>
              <a:buNone/>
              <a:defRPr sz="3840"/>
            </a:lvl5pPr>
            <a:lvl6pPr lvl="5" algn="ctr">
              <a:lnSpc>
                <a:spcPct val="90000"/>
              </a:lnSpc>
              <a:spcBef>
                <a:spcPts val="1200"/>
              </a:spcBef>
              <a:spcAft>
                <a:spcPts val="0"/>
              </a:spcAft>
              <a:buClr>
                <a:schemeClr val="dk1"/>
              </a:buClr>
              <a:buSzPts val="3840"/>
              <a:buNone/>
              <a:defRPr sz="3840"/>
            </a:lvl6pPr>
            <a:lvl7pPr lvl="6" algn="ctr">
              <a:lnSpc>
                <a:spcPct val="90000"/>
              </a:lnSpc>
              <a:spcBef>
                <a:spcPts val="1200"/>
              </a:spcBef>
              <a:spcAft>
                <a:spcPts val="0"/>
              </a:spcAft>
              <a:buClr>
                <a:schemeClr val="dk1"/>
              </a:buClr>
              <a:buSzPts val="3840"/>
              <a:buNone/>
              <a:defRPr sz="3840"/>
            </a:lvl7pPr>
            <a:lvl8pPr lvl="7" algn="ctr">
              <a:lnSpc>
                <a:spcPct val="90000"/>
              </a:lnSpc>
              <a:spcBef>
                <a:spcPts val="1200"/>
              </a:spcBef>
              <a:spcAft>
                <a:spcPts val="0"/>
              </a:spcAft>
              <a:buClr>
                <a:schemeClr val="dk1"/>
              </a:buClr>
              <a:buSzPts val="3840"/>
              <a:buNone/>
              <a:defRPr sz="3840"/>
            </a:lvl8pPr>
            <a:lvl9pPr lvl="8" algn="ctr">
              <a:lnSpc>
                <a:spcPct val="90000"/>
              </a:lnSpc>
              <a:spcBef>
                <a:spcPts val="1200"/>
              </a:spcBef>
              <a:spcAft>
                <a:spcPts val="0"/>
              </a:spcAft>
              <a:buClr>
                <a:schemeClr val="dk1"/>
              </a:buClr>
              <a:buSzPts val="3840"/>
              <a:buNone/>
              <a:defRPr sz="384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017520" y="1752607"/>
            <a:ext cx="37856160" cy="6362702"/>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200"/>
              <a:buFont typeface="Arial Narrow"/>
              <a:buNone/>
              <a:defRPr sz="112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400"/>
              </a:spcBef>
              <a:spcAft>
                <a:spcPts val="0"/>
              </a:spcAft>
              <a:buClr>
                <a:schemeClr val="dk1"/>
              </a:buClr>
              <a:buSzPts val="3600"/>
              <a:buFont typeface="Arial"/>
              <a:buNone/>
              <a:defRPr sz="3600" b="0" i="0" u="none" strike="noStrike" cap="none">
                <a:solidFill>
                  <a:schemeClr val="dk1"/>
                </a:solidFill>
                <a:latin typeface="Cambria"/>
                <a:ea typeface="Cambria"/>
                <a:cs typeface="Cambria"/>
                <a:sym typeface="Cambria"/>
              </a:defRPr>
            </a:lvl1pPr>
            <a:lvl2pPr marL="914400" marR="0" lvl="1" indent="-228600" algn="l" rtl="0">
              <a:lnSpc>
                <a:spcPct val="100000"/>
              </a:lnSpc>
              <a:spcBef>
                <a:spcPts val="12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2pPr>
            <a:lvl3pPr marL="1371600" marR="0" lvl="2" indent="-431800" algn="l" rtl="0">
              <a:lnSpc>
                <a:spcPct val="90000"/>
              </a:lnSpc>
              <a:spcBef>
                <a:spcPts val="12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12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4pPr>
            <a:lvl5pPr marL="2286000" marR="0" lvl="4" indent="-502920" algn="l" rtl="0">
              <a:lnSpc>
                <a:spcPct val="90000"/>
              </a:lnSpc>
              <a:spcBef>
                <a:spcPts val="1200"/>
              </a:spcBef>
              <a:spcAft>
                <a:spcPts val="0"/>
              </a:spcAft>
              <a:buClr>
                <a:schemeClr val="dk1"/>
              </a:buClr>
              <a:buSzPts val="4320"/>
              <a:buFont typeface="Arial"/>
              <a:buChar char="•"/>
              <a:defRPr sz="4320" b="0" i="0" u="none" strike="noStrike" cap="none">
                <a:solidFill>
                  <a:schemeClr val="dk1"/>
                </a:solidFill>
                <a:latin typeface="Calibri"/>
                <a:ea typeface="Calibri"/>
                <a:cs typeface="Calibri"/>
                <a:sym typeface="Calibri"/>
              </a:defRPr>
            </a:lvl5pPr>
            <a:lvl6pPr marL="2743200" marR="0" lvl="5" indent="-502920" algn="l" rtl="0">
              <a:lnSpc>
                <a:spcPct val="90000"/>
              </a:lnSpc>
              <a:spcBef>
                <a:spcPts val="1200"/>
              </a:spcBef>
              <a:spcAft>
                <a:spcPts val="0"/>
              </a:spcAft>
              <a:buClr>
                <a:schemeClr val="dk1"/>
              </a:buClr>
              <a:buSzPts val="4320"/>
              <a:buFont typeface="Arial"/>
              <a:buChar char="•"/>
              <a:defRPr sz="4320" b="0" i="0" u="none" strike="noStrike" cap="none">
                <a:solidFill>
                  <a:schemeClr val="dk1"/>
                </a:solidFill>
                <a:latin typeface="Calibri"/>
                <a:ea typeface="Calibri"/>
                <a:cs typeface="Calibri"/>
                <a:sym typeface="Calibri"/>
              </a:defRPr>
            </a:lvl6pPr>
            <a:lvl7pPr marL="3200400" marR="0" lvl="6" indent="-502920" algn="l" rtl="0">
              <a:lnSpc>
                <a:spcPct val="90000"/>
              </a:lnSpc>
              <a:spcBef>
                <a:spcPts val="1200"/>
              </a:spcBef>
              <a:spcAft>
                <a:spcPts val="0"/>
              </a:spcAft>
              <a:buClr>
                <a:schemeClr val="dk1"/>
              </a:buClr>
              <a:buSzPts val="4320"/>
              <a:buFont typeface="Arial"/>
              <a:buChar char="•"/>
              <a:defRPr sz="4320" b="0" i="0" u="none" strike="noStrike" cap="none">
                <a:solidFill>
                  <a:schemeClr val="dk1"/>
                </a:solidFill>
                <a:latin typeface="Calibri"/>
                <a:ea typeface="Calibri"/>
                <a:cs typeface="Calibri"/>
                <a:sym typeface="Calibri"/>
              </a:defRPr>
            </a:lvl7pPr>
            <a:lvl8pPr marL="3657600" marR="0" lvl="7" indent="-502920" algn="l" rtl="0">
              <a:lnSpc>
                <a:spcPct val="90000"/>
              </a:lnSpc>
              <a:spcBef>
                <a:spcPts val="1200"/>
              </a:spcBef>
              <a:spcAft>
                <a:spcPts val="0"/>
              </a:spcAft>
              <a:buClr>
                <a:schemeClr val="dk1"/>
              </a:buClr>
              <a:buSzPts val="4320"/>
              <a:buFont typeface="Arial"/>
              <a:buChar char="•"/>
              <a:defRPr sz="4320" b="0" i="0" u="none" strike="noStrike" cap="none">
                <a:solidFill>
                  <a:schemeClr val="dk1"/>
                </a:solidFill>
                <a:latin typeface="Calibri"/>
                <a:ea typeface="Calibri"/>
                <a:cs typeface="Calibri"/>
                <a:sym typeface="Calibri"/>
              </a:defRPr>
            </a:lvl8pPr>
            <a:lvl9pPr marL="4114800" marR="0" lvl="8" indent="-502920" algn="l" rtl="0">
              <a:lnSpc>
                <a:spcPct val="90000"/>
              </a:lnSpc>
              <a:spcBef>
                <a:spcPts val="1200"/>
              </a:spcBef>
              <a:spcAft>
                <a:spcPts val="0"/>
              </a:spcAft>
              <a:buClr>
                <a:schemeClr val="dk1"/>
              </a:buClr>
              <a:buSzPts val="4320"/>
              <a:buFont typeface="Arial"/>
              <a:buChar char="•"/>
              <a:defRPr sz="432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1"/>
          <p:cNvSpPr/>
          <p:nvPr/>
        </p:nvSpPr>
        <p:spPr>
          <a:xfrm>
            <a:off x="52712" y="29101677"/>
            <a:ext cx="43891200" cy="3770557"/>
          </a:xfrm>
          <a:prstGeom prst="rect">
            <a:avLst/>
          </a:prstGeom>
          <a:solidFill>
            <a:srgbClr val="0042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17" name="Google Shape;17;p1"/>
          <p:cNvSpPr/>
          <p:nvPr/>
        </p:nvSpPr>
        <p:spPr>
          <a:xfrm>
            <a:off x="-1" y="-25276"/>
            <a:ext cx="9259815" cy="24209208"/>
          </a:xfrm>
          <a:prstGeom prst="rect">
            <a:avLst/>
          </a:prstGeom>
          <a:solidFill>
            <a:srgbClr val="C1E9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18" name="Google Shape;18;p1"/>
          <p:cNvSpPr/>
          <p:nvPr/>
        </p:nvSpPr>
        <p:spPr>
          <a:xfrm>
            <a:off x="9149177" y="5036312"/>
            <a:ext cx="17342400" cy="24065400"/>
          </a:xfrm>
          <a:prstGeom prst="rect">
            <a:avLst/>
          </a:prstGeom>
          <a:solidFill>
            <a:srgbClr val="E7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19" name="Google Shape;19;p1"/>
          <p:cNvSpPr/>
          <p:nvPr/>
        </p:nvSpPr>
        <p:spPr>
          <a:xfrm>
            <a:off x="26491575" y="5036300"/>
            <a:ext cx="17384400" cy="24065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cxnSp>
        <p:nvCxnSpPr>
          <p:cNvPr id="20" name="Google Shape;20;p1"/>
          <p:cNvCxnSpPr/>
          <p:nvPr/>
        </p:nvCxnSpPr>
        <p:spPr>
          <a:xfrm>
            <a:off x="15948962" y="14257527"/>
            <a:ext cx="0" cy="24457202"/>
          </a:xfrm>
          <a:prstGeom prst="straightConnector1">
            <a:avLst/>
          </a:prstGeom>
          <a:noFill/>
          <a:ln>
            <a:noFill/>
          </a:ln>
        </p:spPr>
      </p:cxnSp>
      <p:cxnSp>
        <p:nvCxnSpPr>
          <p:cNvPr id="21" name="Google Shape;21;p1"/>
          <p:cNvCxnSpPr/>
          <p:nvPr/>
        </p:nvCxnSpPr>
        <p:spPr>
          <a:xfrm>
            <a:off x="27982284" y="14257526"/>
            <a:ext cx="5412" cy="24549399"/>
          </a:xfrm>
          <a:prstGeom prst="straightConnector1">
            <a:avLst/>
          </a:prstGeom>
          <a:noFill/>
          <a:ln>
            <a:noFill/>
          </a:ln>
        </p:spPr>
      </p:cxnSp>
      <p:sp>
        <p:nvSpPr>
          <p:cNvPr id="22" name="Google Shape;22;p1"/>
          <p:cNvSpPr txBox="1"/>
          <p:nvPr/>
        </p:nvSpPr>
        <p:spPr>
          <a:xfrm>
            <a:off x="27640111" y="5991282"/>
            <a:ext cx="14975100" cy="873000"/>
          </a:xfrm>
          <a:prstGeom prst="rect">
            <a:avLst/>
          </a:prstGeom>
          <a:noFill/>
          <a:ln>
            <a:noFill/>
          </a:ln>
        </p:spPr>
        <p:txBody>
          <a:bodyPr spcFirstLastPara="1" wrap="square" lIns="182875" tIns="43625" rIns="182875" bIns="43625" anchor="t" anchorCtr="0">
            <a:spAutoFit/>
          </a:bodyPr>
          <a:lstStyle/>
          <a:p>
            <a:pPr marL="0" marR="0" lvl="0" indent="0" algn="l" rtl="0">
              <a:lnSpc>
                <a:spcPct val="100000"/>
              </a:lnSpc>
              <a:spcBef>
                <a:spcPts val="0"/>
              </a:spcBef>
              <a:spcAft>
                <a:spcPts val="0"/>
              </a:spcAft>
              <a:buClr>
                <a:srgbClr val="000000"/>
              </a:buClr>
              <a:buSzPts val="5100"/>
              <a:buFont typeface="Arial"/>
              <a:buNone/>
            </a:pPr>
            <a:r>
              <a:rPr lang="en-US" sz="5100" b="0" i="0" u="none" strike="noStrike" cap="none">
                <a:solidFill>
                  <a:srgbClr val="002465"/>
                </a:solidFill>
                <a:latin typeface="Arial Black"/>
                <a:ea typeface="Arial Black"/>
                <a:cs typeface="Arial Black"/>
                <a:sym typeface="Arial Black"/>
              </a:rPr>
              <a:t>Results</a:t>
            </a:r>
            <a:endParaRPr sz="1400" b="0" i="0" u="none" strike="noStrike" cap="none">
              <a:solidFill>
                <a:srgbClr val="000000"/>
              </a:solidFill>
              <a:latin typeface="Arial"/>
              <a:ea typeface="Arial"/>
              <a:cs typeface="Arial"/>
              <a:sym typeface="Arial"/>
            </a:endParaRPr>
          </a:p>
        </p:txBody>
      </p:sp>
      <p:sp>
        <p:nvSpPr>
          <p:cNvPr id="23" name="Google Shape;23;p1"/>
          <p:cNvSpPr txBox="1"/>
          <p:nvPr/>
        </p:nvSpPr>
        <p:spPr>
          <a:xfrm>
            <a:off x="381026" y="29347950"/>
            <a:ext cx="42873612" cy="4224897"/>
          </a:xfrm>
          <a:prstGeom prst="rect">
            <a:avLst/>
          </a:prstGeom>
          <a:noFill/>
          <a:ln>
            <a:noFill/>
          </a:ln>
        </p:spPr>
        <p:txBody>
          <a:bodyPr spcFirstLastPara="1" wrap="square" lIns="87275" tIns="43625" rIns="87275" bIns="43625" anchor="t" anchorCtr="0">
            <a:noAutofit/>
          </a:bodyPr>
          <a:lstStyle/>
          <a:p>
            <a:pPr marL="327441" marR="0" lvl="0" indent="-327441" algn="l" rtl="0">
              <a:lnSpc>
                <a:spcPct val="100000"/>
              </a:lnSpc>
              <a:spcBef>
                <a:spcPts val="0"/>
              </a:spcBef>
              <a:spcAft>
                <a:spcPts val="0"/>
              </a:spcAft>
              <a:buClr>
                <a:srgbClr val="000000"/>
              </a:buClr>
              <a:buSzPts val="4800"/>
              <a:buFont typeface="Arial"/>
              <a:buNone/>
            </a:pPr>
            <a:r>
              <a:rPr lang="en-US" sz="4800" b="0" i="0" u="none" strike="noStrike" cap="none" dirty="0">
                <a:solidFill>
                  <a:srgbClr val="ADECEE"/>
                </a:solidFill>
                <a:latin typeface="Arial Black"/>
                <a:ea typeface="Arial Black"/>
                <a:cs typeface="Arial Black"/>
                <a:sym typeface="Arial Black"/>
              </a:rPr>
              <a:t>Discussion</a:t>
            </a:r>
            <a:endParaRPr sz="280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800"/>
              <a:buFont typeface="Arial"/>
              <a:buNone/>
            </a:pPr>
            <a:r>
              <a:rPr lang="en-US" sz="2800" dirty="0">
                <a:solidFill>
                  <a:schemeClr val="lt1"/>
                </a:solidFill>
                <a:latin typeface="Calibri"/>
                <a:ea typeface="Calibri"/>
                <a:cs typeface="Calibri"/>
                <a:sym typeface="Calibri"/>
              </a:rPr>
              <a:t>Deep-learning models designed for image problems demonstrate strong performance, producing </a:t>
            </a:r>
            <a:r>
              <a:rPr lang="en-US" sz="2800" dirty="0" err="1">
                <a:solidFill>
                  <a:schemeClr val="lt1"/>
                </a:solidFill>
                <a:latin typeface="Calibri"/>
                <a:ea typeface="Calibri"/>
                <a:cs typeface="Calibri"/>
                <a:sym typeface="Calibri"/>
              </a:rPr>
              <a:t>Chl</a:t>
            </a:r>
            <a:r>
              <a:rPr lang="en-US" sz="2800" dirty="0">
                <a:solidFill>
                  <a:schemeClr val="lt1"/>
                </a:solidFill>
                <a:latin typeface="Calibri"/>
                <a:ea typeface="Calibri"/>
                <a:cs typeface="Calibri"/>
                <a:sym typeface="Calibri"/>
              </a:rPr>
              <a:t>-a gap-filled predictions consistent with the Level-4 Copernicus-</a:t>
            </a:r>
            <a:r>
              <a:rPr lang="en-US" sz="2800" dirty="0" err="1">
                <a:solidFill>
                  <a:schemeClr val="lt1"/>
                </a:solidFill>
                <a:latin typeface="Calibri"/>
                <a:ea typeface="Calibri"/>
                <a:cs typeface="Calibri"/>
                <a:sym typeface="Calibri"/>
              </a:rPr>
              <a:t>GlobColour</a:t>
            </a:r>
            <a:r>
              <a:rPr lang="en-US" sz="2800" dirty="0">
                <a:solidFill>
                  <a:schemeClr val="lt1"/>
                </a:solidFill>
                <a:latin typeface="Calibri"/>
                <a:ea typeface="Calibri"/>
                <a:cs typeface="Calibri"/>
                <a:sym typeface="Calibri"/>
              </a:rPr>
              <a:t> gap-free product, highlighting their effectiveness as comparable to science-grade outputs. The fake cloud metric provides us an estimate of true error that is absent from products such as Copernicus-</a:t>
            </a:r>
            <a:r>
              <a:rPr lang="en-US" sz="2800" dirty="0" err="1">
                <a:solidFill>
                  <a:schemeClr val="lt1"/>
                </a:solidFill>
                <a:latin typeface="Calibri"/>
                <a:ea typeface="Calibri"/>
                <a:cs typeface="Calibri"/>
                <a:sym typeface="Calibri"/>
              </a:rPr>
              <a:t>Globcolour</a:t>
            </a:r>
            <a:r>
              <a:rPr lang="en-US" sz="2800" dirty="0">
                <a:solidFill>
                  <a:schemeClr val="lt1"/>
                </a:solidFill>
                <a:latin typeface="Calibri"/>
                <a:ea typeface="Calibri"/>
                <a:cs typeface="Calibri"/>
                <a:sym typeface="Calibri"/>
              </a:rPr>
              <a:t> gap-free. When compared to commonly used non-linear scientific machine learning regressors such as </a:t>
            </a:r>
            <a:r>
              <a:rPr lang="en-US" sz="2800" dirty="0" err="1">
                <a:solidFill>
                  <a:schemeClr val="lt1"/>
                </a:solidFill>
                <a:latin typeface="Calibri"/>
                <a:ea typeface="Calibri"/>
                <a:cs typeface="Calibri"/>
                <a:sym typeface="Calibri"/>
              </a:rPr>
              <a:t>XGBoost</a:t>
            </a:r>
            <a:r>
              <a:rPr lang="en-US" sz="2800" dirty="0">
                <a:solidFill>
                  <a:schemeClr val="lt1"/>
                </a:solidFill>
                <a:latin typeface="Calibri"/>
                <a:ea typeface="Calibri"/>
                <a:cs typeface="Calibri"/>
                <a:sym typeface="Calibri"/>
              </a:rPr>
              <a:t>, we see a more accurate performance from Deep Neural nets, and specifically the U-Net model. </a:t>
            </a:r>
            <a:r>
              <a:rPr lang="en-US" sz="2800" i="0" u="none" strike="noStrike" cap="none" dirty="0">
                <a:solidFill>
                  <a:schemeClr val="lt1"/>
                </a:solidFill>
                <a:latin typeface="Calibri"/>
                <a:ea typeface="Calibri"/>
                <a:cs typeface="Calibri"/>
                <a:sym typeface="Calibri"/>
              </a:rPr>
              <a:t>These deep-learning algorithms for gap-filling </a:t>
            </a:r>
            <a:r>
              <a:rPr lang="en-US" sz="2800" dirty="0">
                <a:solidFill>
                  <a:schemeClr val="lt1"/>
                </a:solidFill>
                <a:latin typeface="Calibri"/>
                <a:ea typeface="Calibri"/>
                <a:cs typeface="Calibri"/>
                <a:sym typeface="Calibri"/>
              </a:rPr>
              <a:t>provide </a:t>
            </a:r>
            <a:r>
              <a:rPr lang="en-US" sz="2800" i="0" u="none" strike="noStrike" cap="none" dirty="0">
                <a:solidFill>
                  <a:schemeClr val="lt1"/>
                </a:solidFill>
                <a:latin typeface="Calibri"/>
                <a:ea typeface="Calibri"/>
                <a:cs typeface="Calibri"/>
                <a:sym typeface="Calibri"/>
              </a:rPr>
              <a:t>solutions that can be applied by researchers to their regional gap-filling problems and that can be tested against their local data---unlike algorithms used in Level-4 products which are not easily available (open source) and available for customization and testing. The current Level-4 gap-filling algorithms are optimized for global performance and locally trained models might be better and can be designed for specialized objectives, like coastal predictions.</a:t>
            </a:r>
          </a:p>
        </p:txBody>
      </p:sp>
      <p:sp>
        <p:nvSpPr>
          <p:cNvPr id="24" name="Google Shape;24;p1"/>
          <p:cNvSpPr/>
          <p:nvPr/>
        </p:nvSpPr>
        <p:spPr>
          <a:xfrm>
            <a:off x="3496608" y="21652799"/>
            <a:ext cx="12344400" cy="7592763"/>
          </a:xfrm>
          <a:prstGeom prst="rect">
            <a:avLst/>
          </a:prstGeom>
          <a:noFill/>
          <a:ln>
            <a:noFill/>
          </a:ln>
        </p:spPr>
        <p:txBody>
          <a:bodyPr spcFirstLastPara="1" wrap="square" lIns="87300" tIns="43650" rIns="87300" bIns="4365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Arial"/>
              <a:ea typeface="Arial"/>
              <a:cs typeface="Arial"/>
              <a:sym typeface="Arial"/>
            </a:endParaRPr>
          </a:p>
        </p:txBody>
      </p:sp>
      <p:sp>
        <p:nvSpPr>
          <p:cNvPr id="25" name="Google Shape;25;p1"/>
          <p:cNvSpPr/>
          <p:nvPr/>
        </p:nvSpPr>
        <p:spPr>
          <a:xfrm>
            <a:off x="16161048" y="14350319"/>
            <a:ext cx="11637900" cy="8077200"/>
          </a:xfrm>
          <a:prstGeom prst="rect">
            <a:avLst/>
          </a:prstGeom>
          <a:noFill/>
          <a:ln>
            <a:noFill/>
          </a:ln>
        </p:spPr>
        <p:txBody>
          <a:bodyPr spcFirstLastPara="1" wrap="square" lIns="87300" tIns="43650" rIns="87300" bIns="4365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Arial"/>
              <a:ea typeface="Arial"/>
              <a:cs typeface="Arial"/>
              <a:sym typeface="Arial"/>
            </a:endParaRPr>
          </a:p>
        </p:txBody>
      </p:sp>
      <p:sp>
        <p:nvSpPr>
          <p:cNvPr id="26" name="Google Shape;26;p1"/>
          <p:cNvSpPr/>
          <p:nvPr/>
        </p:nvSpPr>
        <p:spPr>
          <a:xfrm>
            <a:off x="29333977" y="19561452"/>
            <a:ext cx="12252900" cy="7071000"/>
          </a:xfrm>
          <a:prstGeom prst="rect">
            <a:avLst/>
          </a:prstGeom>
          <a:noFill/>
          <a:ln>
            <a:noFill/>
          </a:ln>
        </p:spPr>
        <p:txBody>
          <a:bodyPr spcFirstLastPara="1" wrap="square" lIns="87300" tIns="43650" rIns="87300" bIns="43650" anchor="ctr" anchorCtr="0">
            <a:noAutofit/>
          </a:bodyPr>
          <a:lstStyle/>
          <a:p>
            <a:pPr marL="0" marR="0" lvl="0" indent="0" algn="l" rtl="0">
              <a:lnSpc>
                <a:spcPct val="100000"/>
              </a:lnSpc>
              <a:spcBef>
                <a:spcPts val="0"/>
              </a:spcBef>
              <a:spcAft>
                <a:spcPts val="0"/>
              </a:spcAft>
              <a:buClr>
                <a:srgbClr val="000000"/>
              </a:buClr>
              <a:buSzPts val="8600"/>
              <a:buFont typeface="Arial"/>
              <a:buNone/>
            </a:pPr>
            <a:endParaRPr sz="8600" b="0" i="0" u="none" strike="noStrike" cap="none">
              <a:solidFill>
                <a:schemeClr val="dk1"/>
              </a:solidFill>
              <a:latin typeface="Arial"/>
              <a:ea typeface="Arial"/>
              <a:cs typeface="Arial"/>
              <a:sym typeface="Arial"/>
            </a:endParaRPr>
          </a:p>
        </p:txBody>
      </p:sp>
      <p:sp>
        <p:nvSpPr>
          <p:cNvPr id="27" name="Google Shape;27;p1"/>
          <p:cNvSpPr txBox="1"/>
          <p:nvPr/>
        </p:nvSpPr>
        <p:spPr>
          <a:xfrm>
            <a:off x="360754" y="24399941"/>
            <a:ext cx="8611135" cy="3165868"/>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dirty="0">
                <a:solidFill>
                  <a:srgbClr val="16979E"/>
                </a:solidFill>
                <a:latin typeface="Arial Black"/>
                <a:ea typeface="Arial Black"/>
                <a:cs typeface="Arial Black"/>
                <a:sym typeface="Arial Black"/>
              </a:rPr>
              <a:t>Acknowledgements: </a:t>
            </a:r>
            <a:r>
              <a:rPr lang="en-US" sz="2500" b="0" i="1" u="none" strike="noStrike" cap="none" dirty="0">
                <a:solidFill>
                  <a:srgbClr val="16979E"/>
                </a:solidFill>
                <a:latin typeface="Calibri"/>
                <a:ea typeface="Calibri"/>
                <a:cs typeface="Calibri"/>
                <a:sym typeface="Calibri"/>
              </a:rPr>
              <a:t>Thank you to the University of Washington School of Fisheries and </a:t>
            </a:r>
            <a:r>
              <a:rPr lang="en-US" sz="2500" i="1" dirty="0">
                <a:solidFill>
                  <a:srgbClr val="16979E"/>
                </a:solidFill>
                <a:latin typeface="Calibri"/>
                <a:ea typeface="Calibri"/>
                <a:cs typeface="Calibri"/>
                <a:sym typeface="Calibri"/>
              </a:rPr>
              <a:t>Aquatic Sciences </a:t>
            </a:r>
            <a:r>
              <a:rPr lang="en-US" sz="2500" b="0" i="1" u="none" strike="noStrike" cap="none" dirty="0">
                <a:solidFill>
                  <a:srgbClr val="16979E"/>
                </a:solidFill>
                <a:latin typeface="Calibri"/>
                <a:ea typeface="Calibri"/>
                <a:cs typeface="Calibri"/>
                <a:sym typeface="Calibri"/>
              </a:rPr>
              <a:t>Varanasi Endowment which supports summer interns in Quantitative fisheries research at the University of Washington and financial support from the NOAA Fisheries Northwest Fisheries Science Center and the Office of Science and Technology.</a:t>
            </a:r>
          </a:p>
          <a:p>
            <a:pPr marL="0" marR="0" lvl="0" indent="0" algn="l" rtl="0">
              <a:lnSpc>
                <a:spcPct val="100000"/>
              </a:lnSpc>
              <a:spcBef>
                <a:spcPts val="0"/>
              </a:spcBef>
              <a:spcAft>
                <a:spcPts val="0"/>
              </a:spcAft>
              <a:buClr>
                <a:srgbClr val="000000"/>
              </a:buClr>
              <a:buSzPts val="2500"/>
              <a:buFont typeface="Arial"/>
              <a:buNone/>
            </a:pPr>
            <a:endParaRPr lang="en-US" sz="2500" b="0" i="1" u="none" strike="noStrike" cap="none" dirty="0">
              <a:solidFill>
                <a:srgbClr val="16979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dirty="0">
                <a:solidFill>
                  <a:srgbClr val="16979E"/>
                </a:solidFill>
                <a:latin typeface="Arial Black"/>
                <a:ea typeface="Arial Black"/>
                <a:cs typeface="Arial Black"/>
                <a:sym typeface="Arial Black"/>
              </a:rPr>
              <a:t>GitHub: </a:t>
            </a:r>
            <a:r>
              <a:rPr lang="en-US" sz="2500" i="1" dirty="0">
                <a:solidFill>
                  <a:srgbClr val="16979E"/>
                </a:solidFill>
                <a:latin typeface="Calibri"/>
                <a:cs typeface="Calibri"/>
                <a:sym typeface="Calibri"/>
              </a:rPr>
              <a:t>https://</a:t>
            </a:r>
            <a:r>
              <a:rPr lang="en-US" sz="2500" i="1" dirty="0" err="1">
                <a:solidFill>
                  <a:srgbClr val="16979E"/>
                </a:solidFill>
                <a:latin typeface="Calibri"/>
                <a:cs typeface="Calibri"/>
                <a:sym typeface="Calibri"/>
              </a:rPr>
              <a:t>github.com</a:t>
            </a:r>
            <a:r>
              <a:rPr lang="en-US" sz="2500" i="1" dirty="0">
                <a:solidFill>
                  <a:srgbClr val="16979E"/>
                </a:solidFill>
                <a:latin typeface="Calibri"/>
                <a:cs typeface="Calibri"/>
                <a:sym typeface="Calibri"/>
              </a:rPr>
              <a:t>/SAFS-Varanasi-Internship</a:t>
            </a:r>
          </a:p>
        </p:txBody>
      </p:sp>
      <p:sp>
        <p:nvSpPr>
          <p:cNvPr id="29" name="Google Shape;29;p1"/>
          <p:cNvSpPr txBox="1"/>
          <p:nvPr/>
        </p:nvSpPr>
        <p:spPr>
          <a:xfrm>
            <a:off x="10195505" y="19021675"/>
            <a:ext cx="15587700" cy="796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1</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(a) observed chlorophyll of a certain day from the Global Ocean Colour (Copernicus-GlobColour) L3 dataset; (b) cloud masks of fake cloud covers (pink) and the remainder of observed (orange) which the predictions are based on during training.</a:t>
            </a:r>
            <a:endParaRPr sz="1400" b="0" i="0" u="none" strike="noStrike" cap="none">
              <a:solidFill>
                <a:srgbClr val="000000"/>
              </a:solidFill>
              <a:latin typeface="Arial"/>
              <a:ea typeface="Arial"/>
              <a:cs typeface="Arial"/>
              <a:sym typeface="Arial"/>
            </a:endParaRPr>
          </a:p>
        </p:txBody>
      </p:sp>
      <p:sp>
        <p:nvSpPr>
          <p:cNvPr id="30" name="Google Shape;30;p1"/>
          <p:cNvSpPr txBox="1"/>
          <p:nvPr/>
        </p:nvSpPr>
        <p:spPr>
          <a:xfrm>
            <a:off x="10195504" y="5991282"/>
            <a:ext cx="15249900" cy="6075900"/>
          </a:xfrm>
          <a:prstGeom prst="rect">
            <a:avLst/>
          </a:prstGeom>
          <a:noFill/>
          <a:ln>
            <a:noFill/>
          </a:ln>
        </p:spPr>
        <p:txBody>
          <a:bodyPr spcFirstLastPara="1" wrap="square" lIns="182875" tIns="43625" rIns="182875" bIns="43625" anchor="t" anchorCtr="0">
            <a:spAutoFit/>
          </a:bodyPr>
          <a:lstStyle/>
          <a:p>
            <a:pPr marL="0" marR="0" lvl="0" indent="0" algn="l" rtl="0">
              <a:lnSpc>
                <a:spcPct val="100000"/>
              </a:lnSpc>
              <a:spcBef>
                <a:spcPts val="0"/>
              </a:spcBef>
              <a:spcAft>
                <a:spcPts val="0"/>
              </a:spcAft>
              <a:buClr>
                <a:srgbClr val="000000"/>
              </a:buClr>
              <a:buSzPts val="5100"/>
              <a:buFont typeface="Arial"/>
              <a:buNone/>
            </a:pPr>
            <a:r>
              <a:rPr lang="en-US" sz="5100" b="0" i="0" u="none" strike="noStrike" cap="none">
                <a:solidFill>
                  <a:srgbClr val="002465"/>
                </a:solidFill>
                <a:latin typeface="Arial Black"/>
                <a:ea typeface="Arial Black"/>
                <a:cs typeface="Arial Black"/>
                <a:sym typeface="Arial Black"/>
              </a:rPr>
              <a:t>Methods</a:t>
            </a:r>
            <a:endParaRPr sz="1400" b="0" i="0" u="none" strike="noStrike" cap="none">
              <a:solidFill>
                <a:srgbClr val="000000"/>
              </a:solidFill>
              <a:latin typeface="Arial"/>
              <a:ea typeface="Arial"/>
              <a:cs typeface="Arial"/>
              <a:sym typeface="Arial"/>
            </a:endParaRPr>
          </a:p>
          <a:p>
            <a:pPr marL="0" marR="0" lvl="0" indent="0" algn="l" rtl="0">
              <a:lnSpc>
                <a:spcPct val="118750"/>
              </a:lnSpc>
              <a:spcBef>
                <a:spcPts val="2400"/>
              </a:spcBef>
              <a:spcAft>
                <a:spcPts val="0"/>
              </a:spcAft>
              <a:buClr>
                <a:srgbClr val="000000"/>
              </a:buClr>
              <a:buSzPts val="3200"/>
              <a:buFont typeface="Arial"/>
              <a:buNone/>
            </a:pPr>
            <a:r>
              <a:rPr lang="en-US" sz="3200" b="0" i="0" u="none" strike="noStrike" cap="none">
                <a:solidFill>
                  <a:srgbClr val="16979E"/>
                </a:solidFill>
                <a:latin typeface="Arial Black"/>
                <a:ea typeface="Arial Black"/>
                <a:cs typeface="Arial Black"/>
                <a:sym typeface="Arial Black"/>
              </a:rPr>
              <a:t>PROBLEM: </a:t>
            </a:r>
            <a:r>
              <a:rPr lang="en-US" sz="3200">
                <a:solidFill>
                  <a:schemeClr val="dk1"/>
                </a:solidFill>
                <a:latin typeface="Calibri"/>
                <a:ea typeface="Calibri"/>
                <a:cs typeface="Calibri"/>
                <a:sym typeface="Calibri"/>
              </a:rPr>
              <a:t>When testing our gap-filling algorithms, evaluating performance is challenging because the true values in the data gaps are unknown. Without a clear metric to compare against, it becomes difficult to determine how well the algorithm is performing or what constitutes a successful result.</a:t>
            </a:r>
            <a:endParaRPr sz="3200">
              <a:solidFill>
                <a:srgbClr val="16979E"/>
              </a:solidFill>
              <a:latin typeface="Arial Black"/>
              <a:ea typeface="Arial Black"/>
              <a:cs typeface="Arial Black"/>
              <a:sym typeface="Arial Black"/>
            </a:endParaRPr>
          </a:p>
          <a:p>
            <a:pPr marL="0" marR="0" lvl="0" indent="0" algn="l" rtl="0">
              <a:lnSpc>
                <a:spcPct val="118750"/>
              </a:lnSpc>
              <a:spcBef>
                <a:spcPts val="2400"/>
              </a:spcBef>
              <a:spcAft>
                <a:spcPts val="0"/>
              </a:spcAft>
              <a:buClr>
                <a:srgbClr val="000000"/>
              </a:buClr>
              <a:buSzPts val="3200"/>
              <a:buFont typeface="Arial"/>
              <a:buNone/>
            </a:pPr>
            <a:r>
              <a:rPr lang="en-US" sz="3200" b="0" i="0" u="none" strike="noStrike" cap="none">
                <a:solidFill>
                  <a:schemeClr val="accent5"/>
                </a:solidFill>
                <a:latin typeface="Arial Black"/>
                <a:ea typeface="Arial Black"/>
                <a:cs typeface="Arial Black"/>
                <a:sym typeface="Arial Black"/>
              </a:rPr>
              <a:t>SOLUTION: </a:t>
            </a:r>
            <a:r>
              <a:rPr lang="en-US" sz="3200">
                <a:solidFill>
                  <a:schemeClr val="dk1"/>
                </a:solidFill>
                <a:latin typeface="Calibri"/>
                <a:ea typeface="Calibri"/>
                <a:cs typeface="Calibri"/>
                <a:sym typeface="Calibri"/>
              </a:rPr>
              <a:t>To address this, we create "fake cloud cover" by superimposing cloud cover from the recent past and future onto test data, simulating gaps for the day in question. The withheld data is then gap-filled by the algorithm, allowing us to compare the results with the known ground-truth values and effectively evaluate performance.</a:t>
            </a:r>
            <a:endParaRPr sz="1400" b="0" i="0" u="none" strike="noStrike" cap="none">
              <a:solidFill>
                <a:srgbClr val="000000"/>
              </a:solidFill>
              <a:latin typeface="Arial"/>
              <a:ea typeface="Arial"/>
              <a:cs typeface="Arial"/>
              <a:sym typeface="Arial"/>
            </a:endParaRPr>
          </a:p>
        </p:txBody>
      </p:sp>
      <p:sp>
        <p:nvSpPr>
          <p:cNvPr id="31" name="Google Shape;31;p1"/>
          <p:cNvSpPr/>
          <p:nvPr/>
        </p:nvSpPr>
        <p:spPr>
          <a:xfrm>
            <a:off x="0" y="1"/>
            <a:ext cx="43891200" cy="5436793"/>
          </a:xfrm>
          <a:prstGeom prst="rect">
            <a:avLst/>
          </a:prstGeom>
          <a:solidFill>
            <a:srgbClr val="0063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32" name="Google Shape;32;p1"/>
          <p:cNvSpPr txBox="1"/>
          <p:nvPr/>
        </p:nvSpPr>
        <p:spPr>
          <a:xfrm>
            <a:off x="5964114" y="3868197"/>
            <a:ext cx="33355500" cy="1484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dirty="0">
                <a:solidFill>
                  <a:srgbClr val="ADECEE"/>
                </a:solidFill>
                <a:latin typeface="Arial Black"/>
                <a:ea typeface="Arial Black"/>
                <a:cs typeface="Arial Black"/>
                <a:sym typeface="Arial Black"/>
              </a:rPr>
              <a:t>Shridhar Sinha</a:t>
            </a:r>
            <a:r>
              <a:rPr lang="en-US" sz="3200" b="0" i="0" u="none" strike="noStrike" cap="none" dirty="0">
                <a:solidFill>
                  <a:srgbClr val="ADECEE"/>
                </a:solidFill>
                <a:latin typeface="Arial Black"/>
                <a:ea typeface="Arial Black"/>
                <a:cs typeface="Arial Black"/>
                <a:sym typeface="Arial Black"/>
              </a:rPr>
              <a:t> </a:t>
            </a:r>
            <a:r>
              <a:rPr lang="en-US" sz="3200" b="0" i="0" u="none" strike="noStrike" cap="none" dirty="0">
                <a:solidFill>
                  <a:srgbClr val="ADECEE"/>
                </a:solidFill>
                <a:latin typeface="Calibri"/>
                <a:ea typeface="Calibri"/>
                <a:cs typeface="Calibri"/>
                <a:sym typeface="Calibri"/>
              </a:rPr>
              <a:t>– </a:t>
            </a:r>
            <a:r>
              <a:rPr lang="en-US" sz="2700" b="0" i="0" u="none" strike="noStrike" cap="none" dirty="0">
                <a:solidFill>
                  <a:srgbClr val="ADECEE"/>
                </a:solidFill>
                <a:latin typeface="Calibri"/>
                <a:ea typeface="Calibri"/>
                <a:cs typeface="Calibri"/>
                <a:sym typeface="Calibri"/>
              </a:rPr>
              <a:t>University of Washington, Paul G. Allen School of Computer Science &amp; Engineering, Seattle WA</a:t>
            </a:r>
            <a:r>
              <a:rPr lang="en-US" sz="3200" b="0" i="0" u="none" strike="noStrike" cap="none" dirty="0">
                <a:solidFill>
                  <a:srgbClr val="ADECEE"/>
                </a:solidFill>
                <a:latin typeface="Calibri"/>
                <a:ea typeface="Calibri"/>
                <a:cs typeface="Calibri"/>
                <a:sym typeface="Calibri"/>
              </a:rPr>
              <a:t> </a:t>
            </a:r>
            <a:r>
              <a:rPr lang="en-US" sz="2800" b="0" i="0" u="none" strike="noStrike" cap="none" dirty="0">
                <a:solidFill>
                  <a:srgbClr val="ADECEE"/>
                </a:solidFill>
                <a:latin typeface="Calibri"/>
                <a:ea typeface="Calibri"/>
                <a:cs typeface="Calibri"/>
                <a:sym typeface="Calibri"/>
              </a:rPr>
              <a:t>       </a:t>
            </a:r>
            <a:br>
              <a:rPr lang="en-US" sz="2800" b="0" i="0" u="none" strike="noStrike" cap="none" dirty="0">
                <a:solidFill>
                  <a:srgbClr val="ADECEE"/>
                </a:solidFill>
                <a:latin typeface="Calibri"/>
                <a:ea typeface="Calibri"/>
                <a:cs typeface="Calibri"/>
                <a:sym typeface="Calibri"/>
              </a:rPr>
            </a:br>
            <a:r>
              <a:rPr lang="en-US" sz="3200" dirty="0">
                <a:solidFill>
                  <a:srgbClr val="ADECEE"/>
                </a:solidFill>
                <a:latin typeface="Arial Black"/>
                <a:ea typeface="Arial Black"/>
                <a:cs typeface="Arial Black"/>
                <a:sym typeface="Arial Black"/>
              </a:rPr>
              <a:t>Yifei Hang</a:t>
            </a:r>
            <a:r>
              <a:rPr lang="en-US" sz="2800" b="0" i="0" u="none" strike="noStrike" cap="none" dirty="0">
                <a:solidFill>
                  <a:srgbClr val="ADECEE"/>
                </a:solidFill>
                <a:latin typeface="Calibri"/>
                <a:ea typeface="Calibri"/>
                <a:cs typeface="Calibri"/>
                <a:sym typeface="Calibri"/>
              </a:rPr>
              <a:t>– </a:t>
            </a:r>
            <a:r>
              <a:rPr lang="en-US" sz="2800" dirty="0">
                <a:solidFill>
                  <a:srgbClr val="ADECEE"/>
                </a:solidFill>
                <a:latin typeface="Calibri"/>
                <a:ea typeface="Calibri"/>
                <a:cs typeface="Calibri"/>
                <a:sym typeface="Calibri"/>
              </a:rPr>
              <a:t>University of Washington, Applied &amp; Computational Mathematical Sciences, Seattle WA</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50"/>
              </a:spcBef>
              <a:spcAft>
                <a:spcPts val="0"/>
              </a:spcAft>
              <a:buClr>
                <a:srgbClr val="000000"/>
              </a:buClr>
              <a:buSzPts val="3200"/>
              <a:buFont typeface="Arial"/>
              <a:buNone/>
            </a:pPr>
            <a:r>
              <a:rPr lang="en-US" sz="3200" dirty="0">
                <a:solidFill>
                  <a:srgbClr val="ADECEE"/>
                </a:solidFill>
                <a:latin typeface="Arial Black"/>
                <a:ea typeface="Arial Black"/>
                <a:cs typeface="Arial Black"/>
                <a:sym typeface="Arial Black"/>
              </a:rPr>
              <a:t>Dr. Elizabeth Eli Holmes</a:t>
            </a:r>
            <a:r>
              <a:rPr lang="en-US" sz="2800" b="0" i="0" u="none" strike="noStrike" cap="none" dirty="0">
                <a:solidFill>
                  <a:srgbClr val="ADECEE"/>
                </a:solidFill>
                <a:latin typeface="Calibri"/>
                <a:ea typeface="Calibri"/>
                <a:cs typeface="Calibri"/>
                <a:sym typeface="Calibri"/>
              </a:rPr>
              <a:t>– N</a:t>
            </a:r>
            <a:r>
              <a:rPr lang="en-US" sz="2800" dirty="0">
                <a:solidFill>
                  <a:srgbClr val="ADECEE"/>
                </a:solidFill>
                <a:latin typeface="Calibri"/>
                <a:ea typeface="Calibri"/>
                <a:cs typeface="Calibri"/>
                <a:sym typeface="Calibri"/>
              </a:rPr>
              <a:t>OAA Fisheries, Northwest Fisheries Science Center, Seattle WA</a:t>
            </a:r>
            <a:endParaRPr sz="2800" b="0" i="0" u="none" strike="noStrike" cap="none" dirty="0">
              <a:solidFill>
                <a:srgbClr val="ADECEE"/>
              </a:solidFill>
              <a:latin typeface="Calibri"/>
              <a:ea typeface="Calibri"/>
              <a:cs typeface="Calibri"/>
              <a:sym typeface="Calibri"/>
            </a:endParaRPr>
          </a:p>
        </p:txBody>
      </p:sp>
      <p:sp>
        <p:nvSpPr>
          <p:cNvPr id="33" name="Google Shape;33;p1"/>
          <p:cNvSpPr txBox="1"/>
          <p:nvPr/>
        </p:nvSpPr>
        <p:spPr>
          <a:xfrm>
            <a:off x="7696924" y="222000"/>
            <a:ext cx="31622700" cy="4179600"/>
          </a:xfrm>
          <a:prstGeom prst="rect">
            <a:avLst/>
          </a:prstGeom>
          <a:noFill/>
          <a:ln>
            <a:noFill/>
          </a:ln>
        </p:spPr>
        <p:txBody>
          <a:bodyPr spcFirstLastPara="1" wrap="square" lIns="0" tIns="0" rIns="0" bIns="0" anchor="ctr" anchorCtr="0">
            <a:noAutofit/>
          </a:bodyPr>
          <a:lstStyle/>
          <a:p>
            <a:pPr marL="0" marR="0" lvl="0" indent="0" algn="ctr" rtl="0">
              <a:lnSpc>
                <a:spcPct val="103571"/>
              </a:lnSpc>
              <a:spcBef>
                <a:spcPts val="0"/>
              </a:spcBef>
              <a:spcAft>
                <a:spcPts val="0"/>
              </a:spcAft>
              <a:buClr>
                <a:srgbClr val="000000"/>
              </a:buClr>
              <a:buSzPts val="11200"/>
              <a:buFont typeface="Arial"/>
              <a:buNone/>
            </a:pPr>
            <a:r>
              <a:rPr lang="en-US" sz="7900" b="1">
                <a:solidFill>
                  <a:schemeClr val="lt1"/>
                </a:solidFill>
                <a:latin typeface="Arial Narrow"/>
                <a:ea typeface="Arial Narrow"/>
                <a:cs typeface="Arial Narrow"/>
                <a:sym typeface="Arial Narrow"/>
              </a:rPr>
              <a:t>Developing daily gap-filled chlorophyll-a datasets using ensemble (tree) models and deep neural networks that incorporate co-located environmental variables</a:t>
            </a:r>
            <a:endParaRPr sz="7900" b="1" i="0" u="none" strike="noStrike" cap="small">
              <a:solidFill>
                <a:schemeClr val="lt1"/>
              </a:solidFill>
              <a:latin typeface="Arial Narrow"/>
              <a:ea typeface="Arial Narrow"/>
              <a:cs typeface="Arial Narrow"/>
              <a:sym typeface="Arial Narrow"/>
            </a:endParaRPr>
          </a:p>
        </p:txBody>
      </p:sp>
      <p:sp>
        <p:nvSpPr>
          <p:cNvPr id="34" name="Google Shape;34;p1"/>
          <p:cNvSpPr txBox="1"/>
          <p:nvPr/>
        </p:nvSpPr>
        <p:spPr>
          <a:xfrm>
            <a:off x="959918" y="6022866"/>
            <a:ext cx="7929900" cy="181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100"/>
              <a:buFont typeface="Arial"/>
              <a:buNone/>
            </a:pPr>
            <a:r>
              <a:rPr lang="en-US" sz="5100" b="0" i="0" u="none" strike="noStrike" cap="none">
                <a:solidFill>
                  <a:srgbClr val="002465"/>
                </a:solidFill>
                <a:latin typeface="Arial Black"/>
                <a:ea typeface="Arial Black"/>
                <a:cs typeface="Arial Black"/>
                <a:sym typeface="Arial Black"/>
              </a:rPr>
              <a:t>Introduction</a:t>
            </a:r>
            <a:endParaRPr sz="1400" b="0" i="0" u="none" strike="noStrike" cap="none">
              <a:solidFill>
                <a:srgbClr val="000000"/>
              </a:solidFill>
              <a:latin typeface="Arial"/>
              <a:ea typeface="Arial"/>
              <a:cs typeface="Arial"/>
              <a:sym typeface="Arial"/>
            </a:endParaRPr>
          </a:p>
          <a:p>
            <a:pPr marL="0" lvl="0" indent="0" algn="l" rtl="0">
              <a:spcBef>
                <a:spcPts val="0"/>
              </a:spcBef>
              <a:spcAft>
                <a:spcPts val="0"/>
              </a:spcAft>
              <a:buNone/>
            </a:pPr>
            <a:endParaRPr sz="3200">
              <a:solidFill>
                <a:schemeClr val="dk2"/>
              </a:solidFill>
              <a:latin typeface="Calibri"/>
              <a:ea typeface="Calibri"/>
              <a:cs typeface="Calibri"/>
              <a:sym typeface="Calibri"/>
            </a:endParaRPr>
          </a:p>
          <a:p>
            <a:pPr marL="0" lvl="0" indent="0" algn="l" rtl="0">
              <a:spcBef>
                <a:spcPts val="0"/>
              </a:spcBef>
              <a:spcAft>
                <a:spcPts val="0"/>
              </a:spcAft>
              <a:buNone/>
            </a:pPr>
            <a:r>
              <a:rPr lang="en-US" sz="3200">
                <a:solidFill>
                  <a:schemeClr val="dk2"/>
                </a:solidFill>
                <a:latin typeface="Calibri"/>
                <a:ea typeface="Calibri"/>
                <a:cs typeface="Calibri"/>
                <a:sym typeface="Calibri"/>
              </a:rPr>
              <a:t>There are numerous challenges in estimating ocean chlorophyll (Chl-a), a key indicator of ocean productivity that supports ecosystems and fisheries. Our study focuses on the North Indian Ocean, a region where seasonal upwelling zones drive significant Chl-a blooms. Chl-a estimates are derived from ocean color remote-sensing, but cloud cover poses a major obstacle, as sensors cannot penetrate clouds, leading to large gaps in the data. This issue is particularly pronounced during the summer monsoon when upwelling peaks, and cloud cover is most prevalent.</a:t>
            </a:r>
            <a:endParaRPr sz="3200">
              <a:solidFill>
                <a:schemeClr val="dk2"/>
              </a:solidFill>
              <a:latin typeface="Calibri"/>
              <a:ea typeface="Calibri"/>
              <a:cs typeface="Calibri"/>
              <a:sym typeface="Calibri"/>
            </a:endParaRPr>
          </a:p>
          <a:p>
            <a:pPr marL="0" lvl="0" indent="0" algn="l" rtl="0">
              <a:spcBef>
                <a:spcPts val="0"/>
              </a:spcBef>
              <a:spcAft>
                <a:spcPts val="0"/>
              </a:spcAft>
              <a:buNone/>
            </a:pPr>
            <a:endParaRPr sz="3200">
              <a:solidFill>
                <a:schemeClr val="dk2"/>
              </a:solidFill>
              <a:latin typeface="Calibri"/>
              <a:ea typeface="Calibri"/>
              <a:cs typeface="Calibri"/>
              <a:sym typeface="Calibri"/>
            </a:endParaRPr>
          </a:p>
          <a:p>
            <a:pPr marL="0" lvl="0" indent="0" algn="l" rtl="0">
              <a:spcBef>
                <a:spcPts val="0"/>
              </a:spcBef>
              <a:spcAft>
                <a:spcPts val="0"/>
              </a:spcAft>
              <a:buNone/>
            </a:pPr>
            <a:r>
              <a:rPr lang="en-US" sz="3200">
                <a:solidFill>
                  <a:schemeClr val="dk2"/>
                </a:solidFill>
                <a:latin typeface="Calibri"/>
                <a:ea typeface="Calibri"/>
                <a:cs typeface="Calibri"/>
                <a:sym typeface="Calibri"/>
              </a:rPr>
              <a:t>Traditional gap-filling methods, such as spatial interpolation from neighboring non-missing Chl-a values, often fail when faced with large areas of missing data. In our research, we explore the use of deep-learning and ensemble models to improve Chl-a estimations by incorporating co-located environmental data. Environmental variables, such as sea surface temperature and wind speed, are often correlated with Chl-a due to the processes that influence its growth and distribution. By utilizing these relationships, our approach reduces the reliance on spatially adjacent Chl-a observations and aims to enhance the accuracy of Chl-a estimates in regions with substantial cloud cover.</a:t>
            </a:r>
            <a:endParaRPr sz="3200">
              <a:solidFill>
                <a:schemeClr val="dk2"/>
              </a:solidFill>
              <a:latin typeface="Calibri"/>
              <a:ea typeface="Calibri"/>
              <a:cs typeface="Calibri"/>
              <a:sym typeface="Calibri"/>
            </a:endParaRPr>
          </a:p>
          <a:p>
            <a:pPr marL="0" lvl="0" indent="0" algn="l" rtl="0">
              <a:spcBef>
                <a:spcPts val="0"/>
              </a:spcBef>
              <a:spcAft>
                <a:spcPts val="0"/>
              </a:spcAft>
              <a:buNone/>
            </a:pPr>
            <a:endParaRPr sz="3200">
              <a:solidFill>
                <a:schemeClr val="dk2"/>
              </a:solidFill>
              <a:latin typeface="Calibri"/>
              <a:ea typeface="Calibri"/>
              <a:cs typeface="Calibri"/>
              <a:sym typeface="Calibri"/>
            </a:endParaRPr>
          </a:p>
          <a:p>
            <a:pPr marL="0" lvl="0" indent="0" algn="l" rtl="0">
              <a:spcBef>
                <a:spcPts val="0"/>
              </a:spcBef>
              <a:spcAft>
                <a:spcPts val="0"/>
              </a:spcAft>
              <a:buNone/>
            </a:pPr>
            <a:endParaRPr sz="320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a:solidFill>
                <a:schemeClr val="dk2"/>
              </a:solidFill>
              <a:latin typeface="Calibri"/>
              <a:ea typeface="Calibri"/>
              <a:cs typeface="Calibri"/>
              <a:sym typeface="Calibri"/>
            </a:endParaRPr>
          </a:p>
        </p:txBody>
      </p:sp>
      <p:sp>
        <p:nvSpPr>
          <p:cNvPr id="35" name="Google Shape;35;p1"/>
          <p:cNvSpPr/>
          <p:nvPr/>
        </p:nvSpPr>
        <p:spPr>
          <a:xfrm>
            <a:off x="11359" y="-61267"/>
            <a:ext cx="12465429" cy="6233963"/>
          </a:xfrm>
          <a:custGeom>
            <a:avLst/>
            <a:gdLst/>
            <a:ahLst/>
            <a:cxnLst/>
            <a:rect l="l" t="t" r="r" b="b"/>
            <a:pathLst>
              <a:path w="6643596" h="3322463" extrusionOk="0">
                <a:moveTo>
                  <a:pt x="0" y="0"/>
                </a:moveTo>
                <a:lnTo>
                  <a:pt x="6643596" y="0"/>
                </a:lnTo>
                <a:lnTo>
                  <a:pt x="6547770" y="14791"/>
                </a:lnTo>
                <a:cubicBezTo>
                  <a:pt x="3340735" y="550457"/>
                  <a:pt x="868333" y="1781340"/>
                  <a:pt x="7654" y="3307335"/>
                </a:cubicBezTo>
                <a:lnTo>
                  <a:pt x="0" y="3322463"/>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36" name="Google Shape;36;p1"/>
          <p:cNvSpPr/>
          <p:nvPr/>
        </p:nvSpPr>
        <p:spPr>
          <a:xfrm rot="-5400000" flipH="1">
            <a:off x="-1934790" y="1904195"/>
            <a:ext cx="7740712" cy="3871131"/>
          </a:xfrm>
          <a:custGeom>
            <a:avLst/>
            <a:gdLst/>
            <a:ahLst/>
            <a:cxnLst/>
            <a:rect l="l" t="t" r="r" b="b"/>
            <a:pathLst>
              <a:path w="6643596" h="3322463" extrusionOk="0">
                <a:moveTo>
                  <a:pt x="0" y="0"/>
                </a:moveTo>
                <a:lnTo>
                  <a:pt x="6643596" y="0"/>
                </a:lnTo>
                <a:lnTo>
                  <a:pt x="6547770" y="14791"/>
                </a:lnTo>
                <a:cubicBezTo>
                  <a:pt x="3340735" y="550457"/>
                  <a:pt x="868333" y="1781340"/>
                  <a:pt x="7654" y="3307335"/>
                </a:cubicBezTo>
                <a:lnTo>
                  <a:pt x="0" y="3322463"/>
                </a:lnTo>
                <a:lnTo>
                  <a:pt x="0" y="0"/>
                </a:lnTo>
                <a:close/>
              </a:path>
            </a:pathLst>
          </a:custGeom>
          <a:solidFill>
            <a:srgbClr val="0023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pic>
        <p:nvPicPr>
          <p:cNvPr id="37" name="Google Shape;37;p1"/>
          <p:cNvPicPr preferRelativeResize="0"/>
          <p:nvPr/>
        </p:nvPicPr>
        <p:blipFill rotWithShape="1">
          <a:blip r:embed="rId3">
            <a:alphaModFix/>
          </a:blip>
          <a:srcRect/>
          <a:stretch/>
        </p:blipFill>
        <p:spPr>
          <a:xfrm>
            <a:off x="681119" y="969083"/>
            <a:ext cx="6149400" cy="2956272"/>
          </a:xfrm>
          <a:prstGeom prst="rect">
            <a:avLst/>
          </a:prstGeom>
          <a:noFill/>
          <a:ln>
            <a:noFill/>
          </a:ln>
        </p:spPr>
      </p:pic>
      <p:pic>
        <p:nvPicPr>
          <p:cNvPr id="38" name="Google Shape;38;p1"/>
          <p:cNvPicPr preferRelativeResize="0"/>
          <p:nvPr/>
        </p:nvPicPr>
        <p:blipFill>
          <a:blip r:embed="rId4">
            <a:alphaModFix/>
          </a:blip>
          <a:stretch>
            <a:fillRect/>
          </a:stretch>
        </p:blipFill>
        <p:spPr>
          <a:xfrm>
            <a:off x="9183975" y="20637363"/>
            <a:ext cx="8666913" cy="5436800"/>
          </a:xfrm>
          <a:prstGeom prst="rect">
            <a:avLst/>
          </a:prstGeom>
          <a:noFill/>
          <a:ln>
            <a:noFill/>
          </a:ln>
        </p:spPr>
      </p:pic>
      <p:pic>
        <p:nvPicPr>
          <p:cNvPr id="39" name="Google Shape;39;p1"/>
          <p:cNvPicPr preferRelativeResize="0"/>
          <p:nvPr/>
        </p:nvPicPr>
        <p:blipFill rotWithShape="1">
          <a:blip r:embed="rId5">
            <a:alphaModFix/>
          </a:blip>
          <a:srcRect l="2270" r="1111" b="3344"/>
          <a:stretch/>
        </p:blipFill>
        <p:spPr>
          <a:xfrm>
            <a:off x="17911923" y="20637362"/>
            <a:ext cx="8256964" cy="5436801"/>
          </a:xfrm>
          <a:prstGeom prst="rect">
            <a:avLst/>
          </a:prstGeom>
          <a:noFill/>
          <a:ln>
            <a:noFill/>
          </a:ln>
        </p:spPr>
      </p:pic>
      <p:pic>
        <p:nvPicPr>
          <p:cNvPr id="40" name="Google Shape;40;p1"/>
          <p:cNvPicPr preferRelativeResize="0"/>
          <p:nvPr/>
        </p:nvPicPr>
        <p:blipFill rotWithShape="1">
          <a:blip r:embed="rId6">
            <a:alphaModFix/>
          </a:blip>
          <a:srcRect l="157440" t="-221219" r="-157440" b="221219"/>
          <a:stretch/>
        </p:blipFill>
        <p:spPr>
          <a:xfrm>
            <a:off x="34455408" y="11317158"/>
            <a:ext cx="3403235" cy="2199327"/>
          </a:xfrm>
          <a:prstGeom prst="rect">
            <a:avLst/>
          </a:prstGeom>
          <a:solidFill>
            <a:schemeClr val="lt2"/>
          </a:solidFill>
          <a:ln>
            <a:noFill/>
          </a:ln>
        </p:spPr>
      </p:pic>
      <p:pic>
        <p:nvPicPr>
          <p:cNvPr id="41" name="Google Shape;41;p1"/>
          <p:cNvPicPr preferRelativeResize="0"/>
          <p:nvPr/>
        </p:nvPicPr>
        <p:blipFill>
          <a:blip r:embed="rId7">
            <a:alphaModFix/>
          </a:blip>
          <a:stretch>
            <a:fillRect/>
          </a:stretch>
        </p:blipFill>
        <p:spPr>
          <a:xfrm>
            <a:off x="27375563" y="7046443"/>
            <a:ext cx="7386974" cy="5530681"/>
          </a:xfrm>
          <a:prstGeom prst="rect">
            <a:avLst/>
          </a:prstGeom>
          <a:solidFill>
            <a:schemeClr val="lt2"/>
          </a:solidFill>
          <a:ln>
            <a:noFill/>
          </a:ln>
        </p:spPr>
      </p:pic>
      <p:pic>
        <p:nvPicPr>
          <p:cNvPr id="42" name="Google Shape;42;p1"/>
          <p:cNvPicPr preferRelativeResize="0"/>
          <p:nvPr/>
        </p:nvPicPr>
        <p:blipFill rotWithShape="1">
          <a:blip r:embed="rId8">
            <a:alphaModFix/>
          </a:blip>
          <a:srcRect l="1632" t="6752" r="2333" b="2247"/>
          <a:stretch/>
        </p:blipFill>
        <p:spPr>
          <a:xfrm>
            <a:off x="10330750" y="12541738"/>
            <a:ext cx="14828226" cy="6233975"/>
          </a:xfrm>
          <a:prstGeom prst="rect">
            <a:avLst/>
          </a:prstGeom>
          <a:noFill/>
          <a:ln>
            <a:noFill/>
          </a:ln>
        </p:spPr>
      </p:pic>
      <p:pic>
        <p:nvPicPr>
          <p:cNvPr id="43" name="Google Shape;43;p1"/>
          <p:cNvPicPr preferRelativeResize="0"/>
          <p:nvPr/>
        </p:nvPicPr>
        <p:blipFill>
          <a:blip r:embed="rId9">
            <a:alphaModFix/>
          </a:blip>
          <a:stretch>
            <a:fillRect/>
          </a:stretch>
        </p:blipFill>
        <p:spPr>
          <a:xfrm>
            <a:off x="35425275" y="6981350"/>
            <a:ext cx="7493475" cy="5530674"/>
          </a:xfrm>
          <a:prstGeom prst="rect">
            <a:avLst/>
          </a:prstGeom>
          <a:noFill/>
          <a:ln>
            <a:noFill/>
          </a:ln>
        </p:spPr>
      </p:pic>
      <p:sp>
        <p:nvSpPr>
          <p:cNvPr id="44" name="Google Shape;44;p1"/>
          <p:cNvSpPr txBox="1"/>
          <p:nvPr/>
        </p:nvSpPr>
        <p:spPr>
          <a:xfrm>
            <a:off x="9385675" y="26578400"/>
            <a:ext cx="8465100" cy="1858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2</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The DeepONet PINN architecture. It consists of two neural networks: the branch, and the trunk. The branch encodes the input function at a fixed number of sensors(remote-sensed data without gap-filling), and the trunk encodes the locations for the output functions(ap-free product).</a:t>
            </a:r>
            <a:endParaRPr sz="1400" b="0" i="0" u="none" strike="noStrike" cap="none">
              <a:solidFill>
                <a:srgbClr val="000000"/>
              </a:solidFill>
              <a:latin typeface="Arial"/>
              <a:ea typeface="Arial"/>
              <a:cs typeface="Arial"/>
              <a:sym typeface="Arial"/>
            </a:endParaRPr>
          </a:p>
        </p:txBody>
      </p:sp>
      <p:sp>
        <p:nvSpPr>
          <p:cNvPr id="45" name="Google Shape;45;p1"/>
          <p:cNvSpPr txBox="1"/>
          <p:nvPr/>
        </p:nvSpPr>
        <p:spPr>
          <a:xfrm>
            <a:off x="17976628" y="26578400"/>
            <a:ext cx="8193900" cy="1504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3</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The U-Net architecture which follows an auto-encoder structure and learns hierarchical image features with convolutional layers. The feature images of facial features present an intuitive visualization for U-net’s feature extraction ability.</a:t>
            </a:r>
            <a:endParaRPr sz="1400" b="0" i="0" u="none" strike="noStrike" cap="none">
              <a:solidFill>
                <a:srgbClr val="000000"/>
              </a:solidFill>
              <a:latin typeface="Arial"/>
              <a:ea typeface="Arial"/>
              <a:cs typeface="Arial"/>
              <a:sym typeface="Arial"/>
            </a:endParaRPr>
          </a:p>
        </p:txBody>
      </p:sp>
      <p:pic>
        <p:nvPicPr>
          <p:cNvPr id="46" name="Google Shape;46;p1"/>
          <p:cNvPicPr preferRelativeResize="0"/>
          <p:nvPr/>
        </p:nvPicPr>
        <p:blipFill>
          <a:blip r:embed="rId10">
            <a:alphaModFix/>
          </a:blip>
          <a:stretch>
            <a:fillRect/>
          </a:stretch>
        </p:blipFill>
        <p:spPr>
          <a:xfrm>
            <a:off x="27247613" y="14415375"/>
            <a:ext cx="7386985" cy="5466375"/>
          </a:xfrm>
          <a:prstGeom prst="rect">
            <a:avLst/>
          </a:prstGeom>
          <a:noFill/>
          <a:ln>
            <a:noFill/>
          </a:ln>
        </p:spPr>
      </p:pic>
      <p:pic>
        <p:nvPicPr>
          <p:cNvPr id="47" name="Google Shape;47;p1"/>
          <p:cNvPicPr preferRelativeResize="0"/>
          <p:nvPr/>
        </p:nvPicPr>
        <p:blipFill>
          <a:blip r:embed="rId11">
            <a:alphaModFix/>
          </a:blip>
          <a:stretch>
            <a:fillRect/>
          </a:stretch>
        </p:blipFill>
        <p:spPr>
          <a:xfrm>
            <a:off x="27300952" y="21568027"/>
            <a:ext cx="7406498" cy="5466375"/>
          </a:xfrm>
          <a:prstGeom prst="rect">
            <a:avLst/>
          </a:prstGeom>
          <a:noFill/>
          <a:ln>
            <a:noFill/>
          </a:ln>
        </p:spPr>
      </p:pic>
      <p:sp>
        <p:nvSpPr>
          <p:cNvPr id="48" name="Google Shape;48;p1"/>
          <p:cNvSpPr txBox="1"/>
          <p:nvPr/>
        </p:nvSpPr>
        <p:spPr>
          <a:xfrm>
            <a:off x="27433500" y="12712925"/>
            <a:ext cx="7271100" cy="1858200"/>
          </a:xfrm>
          <a:prstGeom prst="rect">
            <a:avLst/>
          </a:prstGeom>
          <a:noFill/>
          <a:ln>
            <a:noFill/>
          </a:ln>
        </p:spPr>
        <p:txBody>
          <a:bodyPr spcFirstLastPara="1" wrap="square" lIns="87275" tIns="43625" rIns="87275" bIns="43625" anchor="t" anchorCtr="0">
            <a:spAutoFit/>
          </a:bodyPr>
          <a:lstStyle/>
          <a:p>
            <a:pPr marL="0" lvl="0" indent="0" algn="l" rtl="0">
              <a:spcBef>
                <a:spcPts val="0"/>
              </a:spcBef>
              <a:spcAft>
                <a:spcPts val="0"/>
              </a:spcAft>
              <a:buClr>
                <a:srgbClr val="000000"/>
              </a:buClr>
              <a:buSzPts val="2300"/>
              <a:buFont typeface="Arial"/>
              <a:buNone/>
            </a:pPr>
            <a:r>
              <a:rPr lang="en-US" sz="2300">
                <a:solidFill>
                  <a:srgbClr val="16979E"/>
                </a:solidFill>
                <a:latin typeface="Arial Black"/>
                <a:ea typeface="Arial Black"/>
                <a:cs typeface="Arial Black"/>
                <a:sym typeface="Arial Black"/>
              </a:rPr>
              <a:t>Figure 4</a:t>
            </a:r>
            <a:r>
              <a:rPr lang="en-US" sz="2300">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XGBoost Gradient Boosted Tree implementation evaluation on Copernicus L3 data. Bottom right shows the percentage difference between observed and predicted</a:t>
            </a:r>
            <a:endParaRPr/>
          </a:p>
          <a:p>
            <a:pPr marL="0" marR="0" lvl="0" indent="0" algn="l" rtl="0">
              <a:lnSpc>
                <a:spcPct val="100000"/>
              </a:lnSpc>
              <a:spcBef>
                <a:spcPts val="0"/>
              </a:spcBef>
              <a:spcAft>
                <a:spcPts val="0"/>
              </a:spcAft>
              <a:buClr>
                <a:srgbClr val="000000"/>
              </a:buClr>
              <a:buSzPts val="2300"/>
              <a:buFont typeface="Arial"/>
              <a:buNone/>
            </a:pPr>
            <a:endParaRPr sz="2300">
              <a:solidFill>
                <a:srgbClr val="16979E"/>
              </a:solidFill>
              <a:latin typeface="Arial Black"/>
              <a:ea typeface="Arial Black"/>
              <a:cs typeface="Arial Black"/>
              <a:sym typeface="Arial Black"/>
            </a:endParaRPr>
          </a:p>
        </p:txBody>
      </p:sp>
      <p:sp>
        <p:nvSpPr>
          <p:cNvPr id="49" name="Google Shape;49;p1"/>
          <p:cNvSpPr txBox="1"/>
          <p:nvPr/>
        </p:nvSpPr>
        <p:spPr>
          <a:xfrm>
            <a:off x="35240300" y="12814764"/>
            <a:ext cx="7864200" cy="796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5</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The feature importances of co-located environmental data in the XGBoost model</a:t>
            </a:r>
            <a:endParaRPr sz="1400" b="0" i="0" u="none" strike="noStrike" cap="none">
              <a:solidFill>
                <a:srgbClr val="000000"/>
              </a:solidFill>
              <a:latin typeface="Arial"/>
              <a:ea typeface="Arial"/>
              <a:cs typeface="Arial"/>
              <a:sym typeface="Arial"/>
            </a:endParaRPr>
          </a:p>
        </p:txBody>
      </p:sp>
      <p:sp>
        <p:nvSpPr>
          <p:cNvPr id="50" name="Google Shape;50;p1"/>
          <p:cNvSpPr txBox="1"/>
          <p:nvPr/>
        </p:nvSpPr>
        <p:spPr>
          <a:xfrm>
            <a:off x="27247625" y="20006425"/>
            <a:ext cx="7406400" cy="1150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6</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U-Net evaluation on Copernicus L3 data. Bottom right shows the percentage difference between observed and predicted</a:t>
            </a:r>
            <a:endParaRPr sz="1400" b="0" i="0" u="none" strike="noStrike" cap="none">
              <a:solidFill>
                <a:srgbClr val="000000"/>
              </a:solidFill>
              <a:latin typeface="Arial"/>
              <a:ea typeface="Arial"/>
              <a:cs typeface="Arial"/>
              <a:sym typeface="Arial"/>
            </a:endParaRPr>
          </a:p>
        </p:txBody>
      </p:sp>
      <p:sp>
        <p:nvSpPr>
          <p:cNvPr id="51" name="Google Shape;51;p1"/>
          <p:cNvSpPr txBox="1"/>
          <p:nvPr/>
        </p:nvSpPr>
        <p:spPr>
          <a:xfrm>
            <a:off x="35190975" y="20046975"/>
            <a:ext cx="8465100" cy="1504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7</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U-Net evaluation on Copernicus L4 (gapfree) data. Bottom left shows the percentage difference between L4 and U-Net predictions while the bottom right shows absolute difference. Main differences can be observed at the coastlines</a:t>
            </a:r>
            <a:endParaRPr sz="1400" b="0" i="0" u="none" strike="noStrike" cap="none">
              <a:solidFill>
                <a:srgbClr val="000000"/>
              </a:solidFill>
              <a:latin typeface="Arial"/>
              <a:ea typeface="Arial"/>
              <a:cs typeface="Arial"/>
              <a:sym typeface="Arial"/>
            </a:endParaRPr>
          </a:p>
        </p:txBody>
      </p:sp>
      <p:sp>
        <p:nvSpPr>
          <p:cNvPr id="52" name="Google Shape;52;p1"/>
          <p:cNvSpPr txBox="1"/>
          <p:nvPr/>
        </p:nvSpPr>
        <p:spPr>
          <a:xfrm>
            <a:off x="27375575" y="27185050"/>
            <a:ext cx="7271100" cy="1504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8</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Comparison between U-Net models trained with/without CHL information as model features. Note the no-CHL model can capture general patterns and achieves relatively low absolute differences</a:t>
            </a:r>
            <a:endParaRPr sz="1400" b="0" i="0" u="none" strike="noStrike" cap="none">
              <a:solidFill>
                <a:srgbClr val="000000"/>
              </a:solidFill>
              <a:latin typeface="Arial"/>
              <a:ea typeface="Arial"/>
              <a:cs typeface="Arial"/>
              <a:sym typeface="Arial"/>
            </a:endParaRPr>
          </a:p>
        </p:txBody>
      </p:sp>
      <p:sp>
        <p:nvSpPr>
          <p:cNvPr id="53" name="Google Shape;53;p1"/>
          <p:cNvSpPr txBox="1"/>
          <p:nvPr/>
        </p:nvSpPr>
        <p:spPr>
          <a:xfrm>
            <a:off x="35207450" y="27185050"/>
            <a:ext cx="7929900" cy="1150200"/>
          </a:xfrm>
          <a:prstGeom prst="rect">
            <a:avLst/>
          </a:prstGeom>
          <a:noFill/>
          <a:ln>
            <a:noFill/>
          </a:ln>
        </p:spPr>
        <p:txBody>
          <a:bodyPr spcFirstLastPara="1" wrap="square" lIns="87275" tIns="43625" rIns="87275" bIns="436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16979E"/>
                </a:solidFill>
                <a:latin typeface="Arial Black"/>
                <a:ea typeface="Arial Black"/>
                <a:cs typeface="Arial Black"/>
                <a:sym typeface="Arial Black"/>
              </a:rPr>
              <a:t>Figure </a:t>
            </a:r>
            <a:r>
              <a:rPr lang="en-US" sz="2300">
                <a:solidFill>
                  <a:srgbClr val="16979E"/>
                </a:solidFill>
                <a:latin typeface="Arial Black"/>
                <a:ea typeface="Arial Black"/>
                <a:cs typeface="Arial Black"/>
                <a:sym typeface="Arial Black"/>
              </a:rPr>
              <a:t>9</a:t>
            </a:r>
            <a:r>
              <a:rPr lang="en-US" sz="2300" b="0" i="0" u="none" strike="noStrike" cap="none">
                <a:solidFill>
                  <a:srgbClr val="006397"/>
                </a:solidFill>
                <a:latin typeface="Arial Black"/>
                <a:ea typeface="Arial Black"/>
                <a:cs typeface="Arial Black"/>
                <a:sym typeface="Arial Black"/>
              </a:rPr>
              <a:t>. </a:t>
            </a:r>
            <a:r>
              <a:rPr lang="en-US" sz="2300">
                <a:solidFill>
                  <a:schemeClr val="dk1"/>
                </a:solidFill>
                <a:latin typeface="Calibri"/>
                <a:ea typeface="Calibri"/>
                <a:cs typeface="Calibri"/>
                <a:sym typeface="Calibri"/>
              </a:rPr>
              <a:t>DeepONet evaluation on Copernicus L4 (gapfree) data. Bottom right shows the percentage difference between observed and predicted</a:t>
            </a:r>
            <a:endParaRPr sz="1400" b="0" i="0" u="none" strike="noStrike" cap="none">
              <a:solidFill>
                <a:srgbClr val="000000"/>
              </a:solidFill>
              <a:latin typeface="Arial"/>
              <a:ea typeface="Arial"/>
              <a:cs typeface="Arial"/>
              <a:sym typeface="Arial"/>
            </a:endParaRPr>
          </a:p>
        </p:txBody>
      </p:sp>
      <p:pic>
        <p:nvPicPr>
          <p:cNvPr id="54" name="Google Shape;54;p1"/>
          <p:cNvPicPr preferRelativeResize="0"/>
          <p:nvPr/>
        </p:nvPicPr>
        <p:blipFill>
          <a:blip r:embed="rId12">
            <a:alphaModFix/>
          </a:blip>
          <a:stretch>
            <a:fillRect/>
          </a:stretch>
        </p:blipFill>
        <p:spPr>
          <a:xfrm>
            <a:off x="35239925" y="14430175"/>
            <a:ext cx="7864200" cy="5436775"/>
          </a:xfrm>
          <a:prstGeom prst="rect">
            <a:avLst/>
          </a:prstGeom>
          <a:noFill/>
          <a:ln>
            <a:noFill/>
          </a:ln>
        </p:spPr>
      </p:pic>
      <p:pic>
        <p:nvPicPr>
          <p:cNvPr id="55" name="Google Shape;55;p1"/>
          <p:cNvPicPr preferRelativeResize="0"/>
          <p:nvPr/>
        </p:nvPicPr>
        <p:blipFill>
          <a:blip r:embed="rId13">
            <a:alphaModFix/>
          </a:blip>
          <a:stretch>
            <a:fillRect/>
          </a:stretch>
        </p:blipFill>
        <p:spPr>
          <a:xfrm>
            <a:off x="35205400" y="21576600"/>
            <a:ext cx="7929900" cy="5466374"/>
          </a:xfrm>
          <a:prstGeom prst="rect">
            <a:avLst/>
          </a:prstGeom>
          <a:noFill/>
          <a:ln>
            <a:noFill/>
          </a:ln>
        </p:spPr>
      </p:pic>
      <p:pic>
        <p:nvPicPr>
          <p:cNvPr id="1026" name="Picture 2" descr="No photo description available.">
            <a:extLst>
              <a:ext uri="{FF2B5EF4-FFF2-40B4-BE49-F238E27FC236}">
                <a16:creationId xmlns:a16="http://schemas.microsoft.com/office/drawing/2014/main" id="{36B607DE-B6B4-D94C-D1BF-351BB8E920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25097" y="805295"/>
            <a:ext cx="3523559" cy="3523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NMFS-Cool-Theme">
  <a:themeElements>
    <a:clrScheme name="charcoal">
      <a:dk1>
        <a:srgbClr val="141414"/>
      </a:dk1>
      <a:lt1>
        <a:srgbClr val="FFFFFF"/>
      </a:lt1>
      <a:dk2>
        <a:srgbClr val="003087"/>
      </a:dk2>
      <a:lt2>
        <a:srgbClr val="D3F5F6"/>
      </a:lt2>
      <a:accent1>
        <a:srgbClr val="FF8300"/>
      </a:accent1>
      <a:accent2>
        <a:srgbClr val="1ECAD3"/>
      </a:accent2>
      <a:accent3>
        <a:srgbClr val="76BC20"/>
      </a:accent3>
      <a:accent4>
        <a:srgbClr val="5145B9"/>
      </a:accent4>
      <a:accent5>
        <a:srgbClr val="0085CA"/>
      </a:accent5>
      <a:accent6>
        <a:srgbClr val="D02C2F"/>
      </a:accent6>
      <a:hlink>
        <a:srgbClr val="003087"/>
      </a:hlink>
      <a:folHlink>
        <a:srgbClr val="51BF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901</Words>
  <Application>Microsoft Macintosh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 Narrow</vt:lpstr>
      <vt:lpstr>Calibri</vt:lpstr>
      <vt:lpstr>Arial Black</vt:lpstr>
      <vt:lpstr>Arial</vt:lpstr>
      <vt:lpstr>Cambria</vt:lpstr>
      <vt:lpstr>NMFS-Cool-Theme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Office User</dc:creator>
  <cp:lastModifiedBy>Eli Holmes</cp:lastModifiedBy>
  <cp:revision>3</cp:revision>
  <dcterms:created xsi:type="dcterms:W3CDTF">2019-03-04T18:40:24Z</dcterms:created>
  <dcterms:modified xsi:type="dcterms:W3CDTF">2024-12-05T18:34:02Z</dcterms:modified>
</cp:coreProperties>
</file>